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7620000" cy="14287500"/>
  <p:notesSz cx="20104100" cy="113093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Light" panose="020B0306030504020204" pitchFamily="34" charset="0"/>
      <p:regular r:id="rId12"/>
      <p:bold r:id="rId13"/>
      <p:italic r:id="rId14"/>
      <p:boldItalic r:id="rId15"/>
    </p:embeddedFont>
    <p:embeddedFont>
      <p:font typeface="Quattrocento Sans" panose="020B05020500000200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39">
          <p15:clr>
            <a:srgbClr val="A4A3A4"/>
          </p15:clr>
        </p15:guide>
        <p15:guide id="2" pos="81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9HsY2Ndxt1skHY0rWbzf6fAh2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96" y="-1386"/>
      </p:cViewPr>
      <p:guideLst>
        <p:guide orient="horz" pos="3639"/>
        <p:guide pos="8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9" Type="http://customschemas.google.com/relationships/presentationmetadata" Target="metadata"/><Relationship Id="rId3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890251" y="848200"/>
            <a:ext cx="10325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bc9b2b5e8_0_18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bbc9b2b5e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21750" y="847725"/>
            <a:ext cx="226218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2590800" y="13287377"/>
            <a:ext cx="2438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381000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5486401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7639558" cy="14277253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3158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569838" y="559113"/>
            <a:ext cx="6480300" cy="3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6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569838" y="4774722"/>
            <a:ext cx="6480300" cy="5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2590800" y="13287377"/>
            <a:ext cx="2438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381000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5486401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0" y="0"/>
            <a:ext cx="3001800" cy="14286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5"/>
          <p:cNvSpPr/>
          <p:nvPr/>
        </p:nvSpPr>
        <p:spPr>
          <a:xfrm>
            <a:off x="3001760" y="0"/>
            <a:ext cx="4630306" cy="14277253"/>
          </a:xfrm>
          <a:custGeom>
            <a:avLst/>
            <a:gdLst/>
            <a:ahLst/>
            <a:cxnLst/>
            <a:rect l="l" t="t" r="r" b="b"/>
            <a:pathLst>
              <a:path w="12185015" h="11308715" extrusionOk="0">
                <a:moveTo>
                  <a:pt x="0" y="11308556"/>
                </a:moveTo>
                <a:lnTo>
                  <a:pt x="12184445" y="11308556"/>
                </a:lnTo>
                <a:lnTo>
                  <a:pt x="1218444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3158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ctrTitle"/>
          </p:nvPr>
        </p:nvSpPr>
        <p:spPr>
          <a:xfrm>
            <a:off x="1359304" y="3000410"/>
            <a:ext cx="4901400" cy="3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6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ubTitle" idx="1"/>
          </p:nvPr>
        </p:nvSpPr>
        <p:spPr>
          <a:xfrm>
            <a:off x="1337402" y="7291372"/>
            <a:ext cx="4945200" cy="15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2590800" y="13287377"/>
            <a:ext cx="2438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381000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5486401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569838" y="559113"/>
            <a:ext cx="6480300" cy="3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6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381000" y="3286125"/>
            <a:ext cx="3314700" cy="9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3924300" y="3286125"/>
            <a:ext cx="3314700" cy="9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2590800" y="13287377"/>
            <a:ext cx="2438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381000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5486401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569838" y="559113"/>
            <a:ext cx="6480300" cy="3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6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2590800" y="13287377"/>
            <a:ext cx="2438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381000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5486401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569838" y="559113"/>
            <a:ext cx="6480300" cy="3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569838" y="4774722"/>
            <a:ext cx="6480300" cy="5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590800" y="13287377"/>
            <a:ext cx="2438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381000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5486401" y="13287377"/>
            <a:ext cx="1752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bbc9b2b5e8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20000" cy="363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bbc9b2b5e8_0_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333" y="10818436"/>
            <a:ext cx="1164167" cy="5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gbbc9b2b5e8_0_184"/>
          <p:cNvGrpSpPr/>
          <p:nvPr/>
        </p:nvGrpSpPr>
        <p:grpSpPr>
          <a:xfrm>
            <a:off x="75" y="13726500"/>
            <a:ext cx="7620000" cy="561000"/>
            <a:chOff x="75" y="13726500"/>
            <a:chExt cx="7620000" cy="561000"/>
          </a:xfrm>
        </p:grpSpPr>
        <p:sp>
          <p:nvSpPr>
            <p:cNvPr id="194" name="Google Shape;194;gbbc9b2b5e8_0_184"/>
            <p:cNvSpPr/>
            <p:nvPr/>
          </p:nvSpPr>
          <p:spPr>
            <a:xfrm>
              <a:off x="75" y="13726500"/>
              <a:ext cx="7620000" cy="561000"/>
            </a:xfrm>
            <a:prstGeom prst="rect">
              <a:avLst/>
            </a:prstGeom>
            <a:solidFill>
              <a:srgbClr val="CD532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5" name="Google Shape;195;gbbc9b2b5e8_0_18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31104" y="13907837"/>
              <a:ext cx="1077899" cy="198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" name="Google Shape;196;gbbc9b2b5e8_0_184" descr="Fundo preto com letras brancas&#10;&#10;Descrição gerada com alta confianç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509485"/>
            <a:ext cx="1780697" cy="5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bbc9b2b5e8_0_184"/>
          <p:cNvSpPr txBox="1"/>
          <p:nvPr/>
        </p:nvSpPr>
        <p:spPr>
          <a:xfrm>
            <a:off x="513000" y="1676400"/>
            <a:ext cx="3277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COINFRA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Infraestrutura e Energia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gbbc9b2b5e8_0_184"/>
          <p:cNvSpPr txBox="1"/>
          <p:nvPr/>
        </p:nvSpPr>
        <p:spPr>
          <a:xfrm>
            <a:off x="513000" y="2686050"/>
            <a:ext cx="240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INFORME ESTRATÉGICO</a:t>
            </a:r>
            <a:endParaRPr sz="1500" i="1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9" name="Google Shape;199;gbbc9b2b5e8_0_184"/>
          <p:cNvSpPr txBox="1"/>
          <p:nvPr/>
        </p:nvSpPr>
        <p:spPr>
          <a:xfrm>
            <a:off x="551100" y="4444795"/>
            <a:ext cx="6375600" cy="865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25" rIns="0" bIns="0" anchor="t" anchorCtr="0">
            <a:noAutofit/>
          </a:bodyPr>
          <a:lstStyle/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t-BR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Caminhoneiros que atendem ao transporte de cargas entre os terminais retro portuários e o Porto de Vitoria, que inclui os terminais de Vila Velha e, principalmente o TVV, paralisaram ontem suas atividades a partir de 01h00 da madrugada. Segundo a imprensa (A Tribuna), o  presidente do Sindicato dos Transportadores Rodoviários Autônomos de Bens do Espírito Santo (</a:t>
            </a:r>
            <a:r>
              <a:rPr lang="pt-BR" sz="13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Sindicam-ES</a:t>
            </a:r>
            <a:r>
              <a:rPr lang="pt-BR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), Álvaro Luiz Ferreira, teria afirmado que a paralisação tem como objetivo reivindicar o reajuste da tabela de preço dos fretes.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t-BR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reivindicação do sindicato é de 26% de reajuste, gatilho no diesel e valores diferenciados entre cargas Declaração de Trânsito Aduaneiro (DTA), carga geral e baú.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t-BR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presidente também teria informado estar prevista para hoje, quinta-feira (12), às 19h00, reunião com os representantes das transportadoras para tentar chegar a um acordo e dar fim a paralisação.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pt-BR" sz="130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t-BR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 empresas de transporte de cargas, ligadas ao </a:t>
            </a:r>
            <a:r>
              <a:rPr lang="pt-BR" sz="13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Transcares</a:t>
            </a:r>
            <a:r>
              <a:rPr lang="pt-BR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não participam da paralisação e a </a:t>
            </a:r>
            <a:r>
              <a:rPr lang="pt-BR" sz="1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Polícia Rodoviária Federal </a:t>
            </a:r>
            <a:r>
              <a:rPr lang="pt-BR" sz="13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informou não ter registros de qualquer manifestação em rodovia federal no Espírito Santo.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pt-BR" sz="130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t-BR" sz="120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Coinfra continuará monitorando e informando a evolução dos fatos.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pt-BR" sz="1200" b="1" dirty="0">
              <a:solidFill>
                <a:srgbClr val="323130"/>
              </a:solidFill>
              <a:highlight>
                <a:srgbClr val="FFFFFF"/>
              </a:highlight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Romeu Rodrigues – Consultor Especialista do Coinfra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pt-BR" sz="1200" b="1" dirty="0">
              <a:solidFill>
                <a:srgbClr val="323130"/>
              </a:solidFill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pt-BR" sz="1200" b="1" dirty="0">
                <a:solidFill>
                  <a:srgbClr val="323130"/>
                </a:solidFill>
                <a:highlight>
                  <a:srgbClr val="FFFFFF"/>
                </a:highlight>
              </a:rPr>
              <a:t>Gustavo Peters Barbosa – P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residente do Conselho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pt-BR" sz="130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gbbc9b2b5e8_0_184"/>
          <p:cNvSpPr txBox="1"/>
          <p:nvPr/>
        </p:nvSpPr>
        <p:spPr>
          <a:xfrm>
            <a:off x="513000" y="3781420"/>
            <a:ext cx="6375600" cy="48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pt-BR" sz="1500" b="1" i="0" u="none" strike="noStrike" cap="none" dirty="0">
                <a:solidFill>
                  <a:srgbClr val="323130"/>
                </a:solidFill>
                <a:highlight>
                  <a:srgbClr val="FAF9F8"/>
                </a:highlight>
                <a:latin typeface="Open Sans"/>
                <a:ea typeface="Open Sans"/>
                <a:cs typeface="Open Sans"/>
                <a:sym typeface="Open Sans"/>
              </a:rPr>
              <a:t>Informações sobre a paralisação de ca</a:t>
            </a:r>
            <a:r>
              <a:rPr lang="pt-BR" sz="1500" b="1" dirty="0">
                <a:solidFill>
                  <a:srgbClr val="323130"/>
                </a:solidFill>
                <a:highlight>
                  <a:srgbClr val="FAF9F8"/>
                </a:highlight>
                <a:latin typeface="Open Sans"/>
                <a:ea typeface="Open Sans"/>
                <a:cs typeface="Open Sans"/>
                <a:sym typeface="Open Sans"/>
              </a:rPr>
              <a:t>minhoneiros autônomos que atendem ao Porto de Vitoria – 12 de maio de 2022</a:t>
            </a:r>
            <a:endParaRPr sz="37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237</Words>
  <Application>Microsoft Office PowerPoint</Application>
  <PresentationFormat>Personalizar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Quattrocento Sans</vt:lpstr>
      <vt:lpstr>Open Sans Light</vt:lpstr>
      <vt:lpstr>Calibri</vt:lpstr>
      <vt:lpstr>Open Sans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Raianne Cavaglieri Trevelin</dc:creator>
  <cp:lastModifiedBy>Romeu Rodrigues</cp:lastModifiedBy>
  <cp:revision>11</cp:revision>
  <dcterms:created xsi:type="dcterms:W3CDTF">2020-03-16T15:58:52Z</dcterms:created>
  <dcterms:modified xsi:type="dcterms:W3CDTF">2022-05-12T16:56:04Z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2020-03-11T00:00:00Z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2020-03-16T00:00:00Z</vt:filetime>
  </property>
</Properties>
</file>