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20104100" cy="113093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9A785-58E3-4854-95CD-6CAB2B5513C8}" v="942" dt="2020-03-16T19:03:36.016"/>
    <p1510:client id="{E3E774B0-E4AF-3FDB-E8D3-A272816F5D23}" v="192" dt="2020-03-16T19:24:10.1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252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701584" cy="9905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14"/>
          </a:p>
        </p:txBody>
      </p:sp>
      <p:sp>
        <p:nvSpPr>
          <p:cNvPr id="17" name="bk object 17"/>
          <p:cNvSpPr/>
          <p:nvPr/>
        </p:nvSpPr>
        <p:spPr>
          <a:xfrm>
            <a:off x="2701584" y="0"/>
            <a:ext cx="4156607" cy="9905444"/>
          </a:xfrm>
          <a:custGeom>
            <a:avLst/>
            <a:gdLst/>
            <a:ahLst/>
            <a:cxnLst/>
            <a:rect l="l" t="t" r="r" b="b"/>
            <a:pathLst>
              <a:path w="12185015" h="11308715">
                <a:moveTo>
                  <a:pt x="0" y="11308556"/>
                </a:moveTo>
                <a:lnTo>
                  <a:pt x="12184445" y="11308556"/>
                </a:lnTo>
                <a:lnTo>
                  <a:pt x="12184445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31589D"/>
          </a:solidFill>
        </p:spPr>
        <p:txBody>
          <a:bodyPr wrap="square" lIns="0" tIns="0" rIns="0" bIns="0" rtlCol="0"/>
          <a:lstStyle/>
          <a:p>
            <a:endParaRPr sz="614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3374" y="2080284"/>
            <a:ext cx="4411251" cy="239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5" b="0" i="0">
                <a:solidFill>
                  <a:schemeClr val="bg1"/>
                </a:solidFill>
                <a:latin typeface="Have Heart One"/>
                <a:cs typeface="Have Heart O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03662" y="5055351"/>
            <a:ext cx="4450675" cy="10629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21" b="0" i="0">
                <a:solidFill>
                  <a:schemeClr val="bg1"/>
                </a:solidFill>
                <a:latin typeface="Gotham-Book"/>
                <a:cs typeface="Gotham-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905444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31589D"/>
          </a:solidFill>
        </p:spPr>
        <p:txBody>
          <a:bodyPr wrap="square" lIns="0" tIns="0" rIns="0" bIns="0" rtlCol="0"/>
          <a:lstStyle/>
          <a:p>
            <a:endParaRPr sz="61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5" b="0" i="0">
                <a:solidFill>
                  <a:schemeClr val="bg1"/>
                </a:solidFill>
                <a:latin typeface="Have Heart One"/>
                <a:cs typeface="Have Heart O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5" b="0" i="0">
                <a:solidFill>
                  <a:schemeClr val="bg1"/>
                </a:solidFill>
                <a:latin typeface="Have Heart One"/>
                <a:cs typeface="Have Heart O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5" b="0" i="0">
                <a:solidFill>
                  <a:schemeClr val="bg1"/>
                </a:solidFill>
                <a:latin typeface="Have Heart One"/>
                <a:cs typeface="Have Heart O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54" y="387652"/>
            <a:ext cx="5832293" cy="239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750" b="0" i="0">
                <a:solidFill>
                  <a:schemeClr val="bg1"/>
                </a:solidFill>
                <a:latin typeface="Have Heart One"/>
                <a:cs typeface="Have Heart On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2854" y="3310474"/>
            <a:ext cx="5832293" cy="3544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1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1" y="9212581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 txBox="1"/>
          <p:nvPr/>
        </p:nvSpPr>
        <p:spPr>
          <a:xfrm>
            <a:off x="1221567" y="457200"/>
            <a:ext cx="2427593" cy="754580"/>
          </a:xfrm>
          <a:prstGeom prst="rect">
            <a:avLst/>
          </a:prstGeom>
        </p:spPr>
        <p:txBody>
          <a:bodyPr vert="horz" wrap="square" lIns="0" tIns="4332" rIns="0" bIns="0" rtlCol="0" anchor="t">
            <a:spAutoFit/>
          </a:bodyPr>
          <a:lstStyle>
            <a:defPPr>
              <a:defRPr lang="pt-BR"/>
            </a:defPPr>
            <a:lvl1pPr marL="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96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7924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886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5848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1981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77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7733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1695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32">
              <a:lnSpc>
                <a:spcPct val="100000"/>
              </a:lnSpc>
              <a:spcBef>
                <a:spcPts val="34"/>
              </a:spcBef>
            </a:pPr>
            <a:r>
              <a:rPr lang="pt-BR" sz="3275" dirty="0" smtClean="0">
                <a:solidFill>
                  <a:srgbClr val="31589D"/>
                </a:solidFill>
                <a:latin typeface="Segoe UI"/>
                <a:cs typeface="Have Heart One"/>
              </a:rPr>
              <a:t>COVID – 19</a:t>
            </a:r>
          </a:p>
          <a:p>
            <a:pPr marL="4332">
              <a:lnSpc>
                <a:spcPct val="100000"/>
              </a:lnSpc>
              <a:spcBef>
                <a:spcPts val="34"/>
              </a:spcBef>
            </a:pPr>
            <a:r>
              <a:rPr lang="pt-BR" sz="1600" dirty="0" smtClean="0">
                <a:solidFill>
                  <a:srgbClr val="31589D"/>
                </a:solidFill>
                <a:latin typeface="Segoe UI"/>
                <a:cs typeface="Have Heart One"/>
              </a:rPr>
              <a:t>CORONAVÍRUS</a:t>
            </a:r>
            <a:endParaRPr lang="pt-BR" sz="1600" dirty="0">
              <a:latin typeface="Segoe UI"/>
              <a:cs typeface="Have Heart On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7200" y="3957529"/>
            <a:ext cx="6003390" cy="4805471"/>
          </a:xfrm>
          <a:prstGeom prst="rect">
            <a:avLst/>
          </a:prstGeom>
        </p:spPr>
        <p:txBody>
          <a:bodyPr vert="horz" wrap="square" lIns="0" tIns="4116" rIns="0" bIns="0" rtlCol="0" anchor="t">
            <a:spAutoFit/>
          </a:bodyPr>
          <a:lstStyle>
            <a:defPPr>
              <a:defRPr lang="pt-BR"/>
            </a:defPPr>
            <a:lvl1pPr marL="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96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7924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886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5848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1981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77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7733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1695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32" marR="1733" algn="just">
              <a:spcBef>
                <a:spcPts val="32"/>
              </a:spcBef>
            </a:pPr>
            <a:r>
              <a:rPr lang="pt-BR" sz="1600" spc="17" dirty="0" smtClean="0">
                <a:latin typeface="Segoe UI"/>
                <a:cs typeface="Arial"/>
              </a:rPr>
              <a:t>O Secretário de Estado da Saúde declarou estado de emergência em saúde pública e estabeleceu medidas sanitárias e administrativas decorrentes do surto do </a:t>
            </a:r>
            <a:r>
              <a:rPr lang="pt-BR" sz="1600" spc="17" dirty="0" err="1" smtClean="0">
                <a:latin typeface="Segoe UI"/>
                <a:cs typeface="Arial"/>
              </a:rPr>
              <a:t>Coronavírus</a:t>
            </a:r>
            <a:r>
              <a:rPr lang="pt-BR" sz="1600" spc="17" dirty="0" smtClean="0">
                <a:latin typeface="Segoe UI"/>
                <a:cs typeface="Arial"/>
              </a:rPr>
              <a:t>, tais como:</a:t>
            </a:r>
          </a:p>
          <a:p>
            <a:pPr marL="4332" marR="1733" algn="just">
              <a:spcBef>
                <a:spcPts val="32"/>
              </a:spcBef>
            </a:pPr>
            <a:endParaRPr lang="pt-BR" sz="1600" b="1" spc="17" dirty="0">
              <a:latin typeface="Segoe UI"/>
              <a:cs typeface="Arial"/>
            </a:endParaRPr>
          </a:p>
          <a:p>
            <a:pPr marL="4332" marR="1733" algn="just">
              <a:spcBef>
                <a:spcPts val="32"/>
              </a:spcBef>
            </a:pPr>
            <a:r>
              <a:rPr lang="pt-BR" sz="1600" b="1" spc="17" dirty="0" smtClean="0">
                <a:latin typeface="Segoe UI"/>
                <a:cs typeface="Arial"/>
              </a:rPr>
              <a:t>Art. 1º </a:t>
            </a:r>
            <a:r>
              <a:rPr lang="pt-BR" sz="1600" spc="17" dirty="0" smtClean="0">
                <a:latin typeface="Segoe UI"/>
                <a:cs typeface="Arial"/>
              </a:rPr>
              <a:t>Adotar Protocolo de Isolamento Domiciliar por 14 dias a todos os casos de síndromes gripais, sem sinais de gravidade, independentemente de confirmação laboratorial , definidos em ato médico, dentro da rede pública e privada.</a:t>
            </a:r>
          </a:p>
          <a:p>
            <a:pPr marL="4332" marR="1733" algn="just">
              <a:spcBef>
                <a:spcPts val="32"/>
              </a:spcBef>
            </a:pPr>
            <a:endParaRPr lang="pt-BR" sz="1600" spc="17" dirty="0">
              <a:latin typeface="Segoe UI"/>
              <a:cs typeface="Arial"/>
            </a:endParaRPr>
          </a:p>
          <a:p>
            <a:pPr marL="4332" marR="1733" algn="just">
              <a:spcBef>
                <a:spcPts val="32"/>
              </a:spcBef>
            </a:pPr>
            <a:r>
              <a:rPr lang="pt-BR" sz="1600" b="1" spc="17" dirty="0" smtClean="0">
                <a:latin typeface="Segoe UI"/>
                <a:cs typeface="Arial"/>
              </a:rPr>
              <a:t>Parágrafo único. </a:t>
            </a:r>
            <a:r>
              <a:rPr lang="pt-BR" sz="1600" spc="17" dirty="0" smtClean="0">
                <a:latin typeface="Segoe UI"/>
                <a:cs typeface="Arial"/>
              </a:rPr>
              <a:t>O presente protocolo clínico será obrigatório a todo o Estado do Espírito Santo, enquanto estiver vigente o estado de emergência em saúde pública. </a:t>
            </a:r>
          </a:p>
          <a:p>
            <a:pPr marL="4332" marR="1733" algn="just">
              <a:spcBef>
                <a:spcPts val="32"/>
              </a:spcBef>
            </a:pPr>
            <a:endParaRPr lang="pt-BR" sz="1600" spc="17" dirty="0">
              <a:latin typeface="Segoe UI"/>
              <a:cs typeface="Arial"/>
            </a:endParaRPr>
          </a:p>
          <a:p>
            <a:pPr marL="4332" marR="1733" algn="just">
              <a:spcBef>
                <a:spcPts val="32"/>
              </a:spcBef>
            </a:pPr>
            <a:r>
              <a:rPr lang="pt-BR" sz="1600" b="1" spc="17" dirty="0" smtClean="0">
                <a:latin typeface="Segoe UI"/>
                <a:cs typeface="Arial"/>
              </a:rPr>
              <a:t>Art. 2º </a:t>
            </a:r>
            <a:r>
              <a:rPr lang="pt-BR" sz="1600" spc="17" dirty="0" smtClean="0">
                <a:latin typeface="Segoe UI"/>
                <a:cs typeface="Arial"/>
              </a:rPr>
              <a:t>Esta portaria entra em vigor na data de sua publicação. </a:t>
            </a:r>
            <a:br>
              <a:rPr lang="pt-BR" sz="1600" spc="17" dirty="0" smtClean="0">
                <a:latin typeface="Segoe UI"/>
                <a:cs typeface="Arial"/>
              </a:rPr>
            </a:br>
            <a:endParaRPr lang="pt-BR" sz="1600" spc="17" dirty="0" smtClean="0">
              <a:latin typeface="Segoe UI"/>
              <a:cs typeface="Arial"/>
            </a:endParaRPr>
          </a:p>
          <a:p>
            <a:pPr marL="4332" marR="1733" algn="just">
              <a:spcBef>
                <a:spcPts val="32"/>
              </a:spcBef>
            </a:pPr>
            <a:endParaRPr lang="pt-BR" sz="1600" spc="17" dirty="0">
              <a:latin typeface="Segoe UI"/>
              <a:cs typeface="Arial"/>
            </a:endParaRPr>
          </a:p>
          <a:p>
            <a:pPr marL="4332" marR="1733" algn="ctr">
              <a:spcBef>
                <a:spcPts val="32"/>
              </a:spcBef>
            </a:pPr>
            <a:r>
              <a:rPr lang="pt-BR" sz="1400" spc="17" dirty="0" smtClean="0">
                <a:latin typeface="Segoe UI"/>
                <a:cs typeface="Arial"/>
              </a:rPr>
              <a:t>Vitória, 16 de março de 2020 </a:t>
            </a:r>
          </a:p>
          <a:p>
            <a:pPr marL="4332" marR="1733" algn="ctr">
              <a:spcBef>
                <a:spcPts val="32"/>
              </a:spcBef>
            </a:pPr>
            <a:endParaRPr lang="pt-BR" sz="1400" spc="17" dirty="0">
              <a:latin typeface="Segoe UI"/>
              <a:cs typeface="Arial"/>
            </a:endParaRPr>
          </a:p>
          <a:p>
            <a:pPr marL="4332" marR="1733" algn="ctr">
              <a:spcBef>
                <a:spcPts val="32"/>
              </a:spcBef>
            </a:pPr>
            <a:r>
              <a:rPr lang="pt-BR" sz="1400" b="1" spc="17" dirty="0" smtClean="0">
                <a:latin typeface="Segoe UI"/>
                <a:cs typeface="Arial"/>
              </a:rPr>
              <a:t>NÉSIO FERNANDES DE MEDEIROS JÚNIOR</a:t>
            </a:r>
          </a:p>
          <a:p>
            <a:pPr marL="4332" marR="1733" algn="ctr">
              <a:spcBef>
                <a:spcPts val="32"/>
              </a:spcBef>
            </a:pPr>
            <a:r>
              <a:rPr lang="pt-BR" sz="1400" spc="17" dirty="0" smtClean="0">
                <a:latin typeface="Segoe UI"/>
                <a:cs typeface="Arial"/>
              </a:rPr>
              <a:t>Secretário de Estado da Saúde. </a:t>
            </a:r>
            <a:endParaRPr sz="1400" dirty="0">
              <a:latin typeface="Segoe UI"/>
              <a:cs typeface="Arial"/>
            </a:endParaRPr>
          </a:p>
        </p:txBody>
      </p:sp>
      <p:pic>
        <p:nvPicPr>
          <p:cNvPr id="7" name="Imagem 46" descr="Uma imagem contendo edifício&#10;&#10;Descrição gerada com muito alta confiança">
            <a:extLst>
              <a:ext uri="{FF2B5EF4-FFF2-40B4-BE49-F238E27FC236}">
                <a16:creationId xmlns:a16="http://schemas.microsoft.com/office/drawing/2014/main" id="{CF980F72-9139-4A38-AFFB-E6E9084A4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10" y="478516"/>
            <a:ext cx="545884" cy="546097"/>
          </a:xfrm>
          <a:prstGeom prst="rect">
            <a:avLst/>
          </a:prstGeom>
        </p:spPr>
      </p:pic>
      <p:grpSp>
        <p:nvGrpSpPr>
          <p:cNvPr id="11" name="Agrupar 10"/>
          <p:cNvGrpSpPr/>
          <p:nvPr/>
        </p:nvGrpSpPr>
        <p:grpSpPr>
          <a:xfrm>
            <a:off x="0" y="1913294"/>
            <a:ext cx="6605489" cy="60439"/>
            <a:chOff x="0" y="1654066"/>
            <a:chExt cx="6605489" cy="60439"/>
          </a:xfrm>
        </p:grpSpPr>
        <p:sp>
          <p:nvSpPr>
            <p:cNvPr id="12" name="object 2"/>
            <p:cNvSpPr/>
            <p:nvPr/>
          </p:nvSpPr>
          <p:spPr>
            <a:xfrm>
              <a:off x="0" y="1654066"/>
              <a:ext cx="1321129" cy="60435"/>
            </a:xfrm>
            <a:custGeom>
              <a:avLst/>
              <a:gdLst/>
              <a:ahLst/>
              <a:cxnLst/>
              <a:rect l="l" t="t" r="r" b="b"/>
              <a:pathLst>
                <a:path w="3872865" h="177165">
                  <a:moveTo>
                    <a:pt x="0" y="176937"/>
                  </a:moveTo>
                  <a:lnTo>
                    <a:pt x="3872751" y="176937"/>
                  </a:lnTo>
                  <a:lnTo>
                    <a:pt x="3872751" y="0"/>
                  </a:lnTo>
                  <a:lnTo>
                    <a:pt x="0" y="0"/>
                  </a:lnTo>
                  <a:lnTo>
                    <a:pt x="0" y="176937"/>
                  </a:lnTo>
                  <a:close/>
                </a:path>
              </a:pathLst>
            </a:custGeom>
            <a:solidFill>
              <a:srgbClr val="3E2A6B"/>
            </a:solidFill>
          </p:spPr>
          <p:txBody>
            <a:bodyPr wrap="square" lIns="0" tIns="0" rIns="0" bIns="0" rtlCol="0"/>
            <a:lstStyle>
              <a:defPPr>
                <a:defRPr lang="pt-BR"/>
              </a:defPPr>
              <a:lvl1pPr marL="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396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87924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1886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75848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1981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6377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07733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51695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7"/>
            </a:p>
          </p:txBody>
        </p:sp>
        <p:sp>
          <p:nvSpPr>
            <p:cNvPr id="13" name="object 3"/>
            <p:cNvSpPr/>
            <p:nvPr/>
          </p:nvSpPr>
          <p:spPr>
            <a:xfrm>
              <a:off x="1321090" y="1654070"/>
              <a:ext cx="1321129" cy="60435"/>
            </a:xfrm>
            <a:custGeom>
              <a:avLst/>
              <a:gdLst/>
              <a:ahLst/>
              <a:cxnLst/>
              <a:rect l="l" t="t" r="r" b="b"/>
              <a:pathLst>
                <a:path w="3872865" h="177165">
                  <a:moveTo>
                    <a:pt x="3872751" y="176926"/>
                  </a:moveTo>
                  <a:lnTo>
                    <a:pt x="0" y="176926"/>
                  </a:lnTo>
                  <a:lnTo>
                    <a:pt x="0" y="0"/>
                  </a:lnTo>
                  <a:lnTo>
                    <a:pt x="3872751" y="0"/>
                  </a:lnTo>
                  <a:lnTo>
                    <a:pt x="3872751" y="176926"/>
                  </a:lnTo>
                  <a:close/>
                </a:path>
              </a:pathLst>
            </a:custGeom>
            <a:solidFill>
              <a:srgbClr val="104363"/>
            </a:solidFill>
          </p:spPr>
          <p:txBody>
            <a:bodyPr wrap="square" lIns="0" tIns="0" rIns="0" bIns="0" rtlCol="0"/>
            <a:lstStyle>
              <a:defPPr>
                <a:defRPr lang="pt-BR"/>
              </a:defPPr>
              <a:lvl1pPr marL="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396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87924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1886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75848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1981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6377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07733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51695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7"/>
            </a:p>
          </p:txBody>
        </p:sp>
        <p:sp>
          <p:nvSpPr>
            <p:cNvPr id="14" name="object 4"/>
            <p:cNvSpPr/>
            <p:nvPr/>
          </p:nvSpPr>
          <p:spPr>
            <a:xfrm>
              <a:off x="2642180" y="1654070"/>
              <a:ext cx="1321129" cy="60435"/>
            </a:xfrm>
            <a:custGeom>
              <a:avLst/>
              <a:gdLst/>
              <a:ahLst/>
              <a:cxnLst/>
              <a:rect l="l" t="t" r="r" b="b"/>
              <a:pathLst>
                <a:path w="3872865" h="177165">
                  <a:moveTo>
                    <a:pt x="3872751" y="176926"/>
                  </a:moveTo>
                  <a:lnTo>
                    <a:pt x="0" y="176926"/>
                  </a:lnTo>
                  <a:lnTo>
                    <a:pt x="0" y="0"/>
                  </a:lnTo>
                  <a:lnTo>
                    <a:pt x="3872751" y="0"/>
                  </a:lnTo>
                  <a:lnTo>
                    <a:pt x="3872751" y="176926"/>
                  </a:lnTo>
                  <a:close/>
                </a:path>
              </a:pathLst>
            </a:custGeom>
            <a:solidFill>
              <a:srgbClr val="DC9236"/>
            </a:solidFill>
          </p:spPr>
          <p:txBody>
            <a:bodyPr wrap="square" lIns="0" tIns="0" rIns="0" bIns="0" rtlCol="0"/>
            <a:lstStyle>
              <a:defPPr>
                <a:defRPr lang="pt-BR"/>
              </a:defPPr>
              <a:lvl1pPr marL="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396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87924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1886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75848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1981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6377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07733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51695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7"/>
            </a:p>
          </p:txBody>
        </p:sp>
        <p:sp>
          <p:nvSpPr>
            <p:cNvPr id="15" name="object 5"/>
            <p:cNvSpPr/>
            <p:nvPr/>
          </p:nvSpPr>
          <p:spPr>
            <a:xfrm>
              <a:off x="3963270" y="1654070"/>
              <a:ext cx="1321129" cy="60435"/>
            </a:xfrm>
            <a:custGeom>
              <a:avLst/>
              <a:gdLst/>
              <a:ahLst/>
              <a:cxnLst/>
              <a:rect l="l" t="t" r="r" b="b"/>
              <a:pathLst>
                <a:path w="3872865" h="177165">
                  <a:moveTo>
                    <a:pt x="3872751" y="176926"/>
                  </a:moveTo>
                  <a:lnTo>
                    <a:pt x="0" y="176926"/>
                  </a:lnTo>
                  <a:lnTo>
                    <a:pt x="0" y="0"/>
                  </a:lnTo>
                  <a:lnTo>
                    <a:pt x="3872751" y="0"/>
                  </a:lnTo>
                  <a:lnTo>
                    <a:pt x="3872751" y="176926"/>
                  </a:lnTo>
                  <a:close/>
                </a:path>
              </a:pathLst>
            </a:custGeom>
            <a:solidFill>
              <a:srgbClr val="CD532C"/>
            </a:solidFill>
          </p:spPr>
          <p:txBody>
            <a:bodyPr wrap="square" lIns="0" tIns="0" rIns="0" bIns="0" rtlCol="0"/>
            <a:lstStyle>
              <a:defPPr>
                <a:defRPr lang="pt-BR"/>
              </a:defPPr>
              <a:lvl1pPr marL="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396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87924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1886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75848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1981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6377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07733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51695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7"/>
            </a:p>
          </p:txBody>
        </p:sp>
        <p:sp>
          <p:nvSpPr>
            <p:cNvPr id="16" name="object 6"/>
            <p:cNvSpPr/>
            <p:nvPr/>
          </p:nvSpPr>
          <p:spPr>
            <a:xfrm>
              <a:off x="5284360" y="1654070"/>
              <a:ext cx="1321129" cy="60435"/>
            </a:xfrm>
            <a:custGeom>
              <a:avLst/>
              <a:gdLst/>
              <a:ahLst/>
              <a:cxnLst/>
              <a:rect l="l" t="t" r="r" b="b"/>
              <a:pathLst>
                <a:path w="3872865" h="177165">
                  <a:moveTo>
                    <a:pt x="3872751" y="176926"/>
                  </a:moveTo>
                  <a:lnTo>
                    <a:pt x="0" y="176926"/>
                  </a:lnTo>
                  <a:lnTo>
                    <a:pt x="0" y="0"/>
                  </a:lnTo>
                  <a:lnTo>
                    <a:pt x="3872751" y="0"/>
                  </a:lnTo>
                  <a:lnTo>
                    <a:pt x="3872751" y="176926"/>
                  </a:lnTo>
                  <a:close/>
                </a:path>
              </a:pathLst>
            </a:custGeom>
            <a:solidFill>
              <a:srgbClr val="46ADBD"/>
            </a:solidFill>
          </p:spPr>
          <p:txBody>
            <a:bodyPr wrap="square" lIns="0" tIns="0" rIns="0" bIns="0" rtlCol="0"/>
            <a:lstStyle>
              <a:defPPr>
                <a:defRPr lang="pt-BR"/>
              </a:defPPr>
              <a:lvl1pPr marL="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4396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87924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31886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75848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219810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63772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707733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951695" algn="l" defTabSz="487924" rtl="0" eaLnBrk="1" latinLnBrk="0" hangingPunct="1">
                <a:defRPr sz="9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327"/>
            </a:p>
          </p:txBody>
        </p:sp>
      </p:grpSp>
      <p:sp>
        <p:nvSpPr>
          <p:cNvPr id="17" name="object 37"/>
          <p:cNvSpPr txBox="1"/>
          <p:nvPr/>
        </p:nvSpPr>
        <p:spPr>
          <a:xfrm>
            <a:off x="1235137" y="1600200"/>
            <a:ext cx="5103759" cy="250596"/>
          </a:xfrm>
          <a:prstGeom prst="rect">
            <a:avLst/>
          </a:prstGeom>
        </p:spPr>
        <p:txBody>
          <a:bodyPr vert="horz" wrap="square" lIns="0" tIns="4332" rIns="0" bIns="0" rtlCol="0" anchor="t">
            <a:spAutoFit/>
          </a:bodyPr>
          <a:lstStyle>
            <a:defPPr>
              <a:defRPr lang="pt-BR"/>
            </a:defPPr>
            <a:lvl1pPr marL="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96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7924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886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5848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1981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77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7733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1695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32">
              <a:lnSpc>
                <a:spcPct val="100000"/>
              </a:lnSpc>
              <a:spcBef>
                <a:spcPts val="34"/>
              </a:spcBef>
            </a:pPr>
            <a:r>
              <a:rPr lang="pt-BR" sz="1600" b="1" dirty="0" smtClean="0">
                <a:solidFill>
                  <a:srgbClr val="31589D"/>
                </a:solidFill>
                <a:latin typeface="Segoe UI"/>
                <a:cs typeface="Have Heart One"/>
              </a:rPr>
              <a:t>A </a:t>
            </a:r>
            <a:r>
              <a:rPr lang="pt-BR" sz="1600" b="1" smtClean="0">
                <a:solidFill>
                  <a:srgbClr val="31589D"/>
                </a:solidFill>
                <a:latin typeface="Segoe UI"/>
                <a:cs typeface="Have Heart One"/>
              </a:rPr>
              <a:t>PREVENÇÃO </a:t>
            </a:r>
            <a:r>
              <a:rPr lang="pt-BR" sz="1600" b="1" smtClean="0">
                <a:solidFill>
                  <a:srgbClr val="31589D"/>
                </a:solidFill>
                <a:latin typeface="Segoe UI"/>
                <a:cs typeface="Have Heart One"/>
              </a:rPr>
              <a:t>ESTÁ </a:t>
            </a:r>
            <a:r>
              <a:rPr lang="pt-BR" sz="1600" b="1" dirty="0" smtClean="0">
                <a:solidFill>
                  <a:srgbClr val="31589D"/>
                </a:solidFill>
                <a:latin typeface="Segoe UI"/>
                <a:cs typeface="Have Heart One"/>
              </a:rPr>
              <a:t>EM NOSSAS MÃOS</a:t>
            </a:r>
            <a:endParaRPr lang="pt-BR" sz="1600" b="1" dirty="0">
              <a:latin typeface="Segoe UI"/>
              <a:cs typeface="Have Heart One"/>
            </a:endParaRPr>
          </a:p>
        </p:txBody>
      </p:sp>
      <p:pic>
        <p:nvPicPr>
          <p:cNvPr id="18" name="Imagem 40" descr="Uma imagem contendo desenho&#10;&#10;Descrição gerada com muito alta confiança">
            <a:extLst>
              <a:ext uri="{FF2B5EF4-FFF2-40B4-BE49-F238E27FC236}">
                <a16:creationId xmlns:a16="http://schemas.microsoft.com/office/drawing/2014/main" id="{CCABD800-AB95-49E1-9EB3-123A0E70C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180" y="9220200"/>
            <a:ext cx="1801742" cy="567560"/>
          </a:xfrm>
          <a:prstGeom prst="rect">
            <a:avLst/>
          </a:prstGeom>
        </p:spPr>
      </p:pic>
      <p:sp>
        <p:nvSpPr>
          <p:cNvPr id="19" name="object 37"/>
          <p:cNvSpPr txBox="1"/>
          <p:nvPr/>
        </p:nvSpPr>
        <p:spPr>
          <a:xfrm>
            <a:off x="458841" y="2286000"/>
            <a:ext cx="6322959" cy="1204703"/>
          </a:xfrm>
          <a:prstGeom prst="rect">
            <a:avLst/>
          </a:prstGeom>
        </p:spPr>
        <p:txBody>
          <a:bodyPr vert="horz" wrap="square" lIns="0" tIns="4332" rIns="0" bIns="0" rtlCol="0" anchor="t">
            <a:spAutoFit/>
          </a:bodyPr>
          <a:lstStyle>
            <a:defPPr>
              <a:defRPr lang="pt-BR"/>
            </a:defPPr>
            <a:lvl1pPr marL="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96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7924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1886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5848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19810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63772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07733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1695" algn="l" defTabSz="487924" rtl="0" eaLnBrk="1" latinLnBrk="0" hangingPunct="1">
              <a:defRPr sz="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32">
              <a:lnSpc>
                <a:spcPct val="100000"/>
              </a:lnSpc>
              <a:spcBef>
                <a:spcPts val="34"/>
              </a:spcBef>
            </a:pPr>
            <a:r>
              <a:rPr lang="pt-BR" sz="2600" dirty="0" smtClean="0">
                <a:solidFill>
                  <a:srgbClr val="31589D"/>
                </a:solidFill>
                <a:latin typeface="Segoe UI"/>
                <a:cs typeface="Have Heart One"/>
              </a:rPr>
              <a:t>Decreto do Governo do Estado determina medidas sanitárias e administrativas para contenção e prevenção do </a:t>
            </a:r>
            <a:r>
              <a:rPr lang="pt-BR" sz="2600" dirty="0" err="1" smtClean="0">
                <a:solidFill>
                  <a:srgbClr val="31589D"/>
                </a:solidFill>
                <a:latin typeface="Segoe UI"/>
                <a:cs typeface="Have Heart One"/>
              </a:rPr>
              <a:t>Coronavírus</a:t>
            </a:r>
            <a:r>
              <a:rPr lang="pt-BR" sz="2600" dirty="0" smtClean="0">
                <a:solidFill>
                  <a:srgbClr val="31589D"/>
                </a:solidFill>
                <a:latin typeface="Segoe UI"/>
                <a:cs typeface="Have Heart One"/>
              </a:rPr>
              <a:t> </a:t>
            </a:r>
            <a:endParaRPr lang="pt-BR" sz="2600" dirty="0">
              <a:solidFill>
                <a:srgbClr val="31589D"/>
              </a:solidFill>
              <a:latin typeface="Segoe UI"/>
              <a:cs typeface="Have Heart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137</Words>
  <Application>Microsoft Office PowerPoint</Application>
  <PresentationFormat>Papel A4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Gotham-Book</vt:lpstr>
      <vt:lpstr>Have Heart One</vt:lpstr>
      <vt:lpstr>Segoe UI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Apresentação_ppt</dc:title>
  <dc:creator>Emerson Tononi dos Santos</dc:creator>
  <cp:lastModifiedBy>Lais Salgado Fernandes</cp:lastModifiedBy>
  <cp:revision>457</cp:revision>
  <dcterms:created xsi:type="dcterms:W3CDTF">2020-03-16T15:58:52Z</dcterms:created>
  <dcterms:modified xsi:type="dcterms:W3CDTF">2020-03-17T14:40:41Z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2020-03-11T00:00:00Z</vt:filetime>
  </property>
  <property fmtid="{D5CDD505-2E9C-101B-9397-08002B2CF9AE}" pid="3" name="Creator">
    <vt:lpwstr>Adobe Illustrator 24.0 (Windows)</vt:lpwstr>
  </property>
  <property fmtid="{D5CDD505-2E9C-101B-9397-08002B2CF9AE}" pid="4" name="LastSaved">
    <vt:filetime>2020-03-16T00:00:00Z</vt:filetime>
  </property>
</Properties>
</file>