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9" r:id="rId10"/>
    <p:sldId id="272" r:id="rId11"/>
    <p:sldId id="268" r:id="rId12"/>
    <p:sldId id="271" r:id="rId13"/>
    <p:sldId id="270" r:id="rId14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Estilo Claro 2 - Ênfase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Ênfas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pt-BR" sz="4400" b="0" strike="noStrike" spc="-1">
                <a:latin typeface="Arial"/>
              </a:rPr>
              <a:t>Clique para editar o formato do texto do título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0" y="2493048"/>
            <a:ext cx="9142560" cy="136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4800" strike="noStrik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  <a:ea typeface="DejaVu Sans"/>
              </a:rPr>
              <a:t>SIMPLIFICA-ES</a:t>
            </a:r>
          </a:p>
          <a:p>
            <a:pPr algn="ctr">
              <a:lnSpc>
                <a:spcPct val="100000"/>
              </a:lnSpc>
            </a:pPr>
            <a:r>
              <a:rPr lang="pt-B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  <a:ea typeface="DejaVu Sans"/>
              </a:rPr>
              <a:t>Panorama – Fevereiro/19</a:t>
            </a:r>
            <a:endParaRPr lang="pt-BR" sz="4800" strike="noStrike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/>
              <a:ea typeface="DejaVu Sans"/>
            </a:endParaRPr>
          </a:p>
        </p:txBody>
      </p:sp>
      <p:pic>
        <p:nvPicPr>
          <p:cNvPr id="5" name="Picture 9"/>
          <p:cNvPicPr/>
          <p:nvPr/>
        </p:nvPicPr>
        <p:blipFill>
          <a:blip r:embed="rId2" cstate="print"/>
          <a:stretch/>
        </p:blipFill>
        <p:spPr>
          <a:xfrm>
            <a:off x="7956376" y="188640"/>
            <a:ext cx="897856" cy="1340768"/>
          </a:xfrm>
          <a:prstGeom prst="rect">
            <a:avLst/>
          </a:prstGeom>
          <a:ln w="9360">
            <a:noFill/>
          </a:ln>
        </p:spPr>
      </p:pic>
      <p:pic>
        <p:nvPicPr>
          <p:cNvPr id="6" name="Imagem 14"/>
          <p:cNvPicPr/>
          <p:nvPr/>
        </p:nvPicPr>
        <p:blipFill>
          <a:blip r:embed="rId3" cstate="print"/>
          <a:stretch/>
        </p:blipFill>
        <p:spPr>
          <a:xfrm>
            <a:off x="251520" y="188640"/>
            <a:ext cx="2200088" cy="9087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stomShape 1"/>
          <p:cNvSpPr/>
          <p:nvPr/>
        </p:nvSpPr>
        <p:spPr>
          <a:xfrm>
            <a:off x="323528" y="404664"/>
            <a:ext cx="7919280" cy="4901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t-BR" sz="2800" b="1" strike="noStrike" spc="-1" dirty="0" smtClean="0">
                <a:solidFill>
                  <a:srgbClr val="000000"/>
                </a:solidFill>
                <a:latin typeface="Century Gothic"/>
                <a:ea typeface="DejaVu Sans"/>
              </a:rPr>
              <a:t>MUNICÍPIOS</a:t>
            </a:r>
            <a:endParaRPr lang="pt-BR" sz="2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2800" b="0" strike="noStrike" spc="-1" dirty="0">
              <a:latin typeface="Arial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1397632"/>
              </p:ext>
            </p:extLst>
          </p:nvPr>
        </p:nvGraphicFramePr>
        <p:xfrm>
          <a:off x="1259632" y="1700809"/>
          <a:ext cx="6384032" cy="2448271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49905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3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241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/>
                        </a:rPr>
                        <a:t>MUNICÍPIO </a:t>
                      </a:r>
                      <a:r>
                        <a:rPr lang="pt-BR" sz="2000" b="1" i="0" u="none" strike="noStrike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/>
                        </a:rPr>
                        <a:t>X</a:t>
                      </a:r>
                      <a:r>
                        <a:rPr lang="pt-BR" sz="20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/>
                        </a:rPr>
                        <a:t> SIMPLIFICA</a:t>
                      </a:r>
                      <a:endParaRPr lang="pt-BR" sz="20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8283" marR="8283" marT="82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/>
                        </a:rPr>
                        <a:t>QTD</a:t>
                      </a:r>
                      <a:endParaRPr lang="pt-BR" sz="20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8283" marR="8283" marT="8283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551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Municípios gerando Inscrição Municipal*</a:t>
                      </a:r>
                      <a:endParaRPr lang="pt-BR" sz="2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8283" marR="8283" marT="828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56</a:t>
                      </a:r>
                      <a:endParaRPr lang="pt-BR" sz="2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8283" marR="8283" marT="8283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41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Municípios gerando Alvará Provisório*</a:t>
                      </a:r>
                      <a:endParaRPr lang="pt-BR" sz="2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8283" marR="8283" marT="828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50</a:t>
                      </a:r>
                      <a:endParaRPr lang="pt-BR" sz="2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8283" marR="8283" marT="828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551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Municípios gerando Alvará </a:t>
                      </a:r>
                      <a:r>
                        <a:rPr lang="pt-BR" sz="20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de </a:t>
                      </a:r>
                      <a:r>
                        <a:rPr lang="pt-BR" sz="200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Localização*</a:t>
                      </a:r>
                      <a:endParaRPr lang="pt-BR" sz="2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8283" marR="8283" marT="828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41</a:t>
                      </a:r>
                      <a:endParaRPr lang="pt-BR" sz="2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8283" marR="8283" marT="8283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41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Municípios gerando Alvará Sanitário*</a:t>
                      </a:r>
                      <a:endParaRPr lang="pt-BR" sz="2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8283" marR="8283" marT="828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24</a:t>
                      </a:r>
                      <a:endParaRPr lang="pt-BR" sz="2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8283" marR="8283" marT="828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1187624" y="4437112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*Com base na quantidade de documentos emitidos em 2019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72010" y="980728"/>
          <a:ext cx="8964486" cy="6025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68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73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0701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Equipe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Ações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Previsão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0701">
                <a:tc rowSpan="6"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Henrique,</a:t>
                      </a:r>
                    </a:p>
                    <a:p>
                      <a:pPr algn="ctr"/>
                      <a:r>
                        <a:rPr lang="pt-BR" sz="1400" dirty="0" smtClean="0"/>
                        <a:t>Equipe</a:t>
                      </a:r>
                      <a:r>
                        <a:rPr lang="pt-BR" sz="1400" baseline="0" dirty="0" smtClean="0"/>
                        <a:t> de suporte do EE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Reunião com Serra para</a:t>
                      </a:r>
                      <a:r>
                        <a:rPr lang="pt-BR" sz="1400" baseline="0" dirty="0" smtClean="0"/>
                        <a:t> fomentar uso pleno do SIMPLIFICA-ES, incluindo a integração com a SMAR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Realizada.</a:t>
                      </a:r>
                    </a:p>
                    <a:p>
                      <a:r>
                        <a:rPr lang="pt-BR" sz="1400" dirty="0" smtClean="0"/>
                        <a:t>Aguardando integração</a:t>
                      </a:r>
                      <a:r>
                        <a:rPr lang="pt-BR" sz="1400" baseline="0" dirty="0" smtClean="0"/>
                        <a:t> da SMAR – já em andamento. Dias 11 e 12/03 treinamento das equipes</a:t>
                      </a:r>
                      <a:endParaRPr lang="pt-B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070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Reunião</a:t>
                      </a:r>
                      <a:r>
                        <a:rPr lang="pt-BR" sz="1400" baseline="0" dirty="0" smtClean="0"/>
                        <a:t> com </a:t>
                      </a:r>
                      <a:r>
                        <a:rPr lang="pt-BR" sz="1400" baseline="0" dirty="0" err="1" smtClean="0"/>
                        <a:t>Guarapari</a:t>
                      </a:r>
                      <a:r>
                        <a:rPr lang="pt-BR" sz="1400" baseline="0" dirty="0" smtClean="0"/>
                        <a:t> </a:t>
                      </a:r>
                      <a:r>
                        <a:rPr lang="pt-BR" sz="1400" dirty="0" smtClean="0"/>
                        <a:t>para</a:t>
                      </a:r>
                      <a:r>
                        <a:rPr lang="pt-BR" sz="1400" baseline="0" dirty="0" smtClean="0"/>
                        <a:t> fomentar uso pleno do SIMPLIFICA-ES, incluindo a integração com a SMAR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/>
                        <a:t>Realizada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/>
                        <a:t>Aguardando integração</a:t>
                      </a:r>
                      <a:r>
                        <a:rPr lang="pt-BR" sz="1400" baseline="0" dirty="0" smtClean="0"/>
                        <a:t> da SMAR – já em andamento. 18/03 treinamento das equipes</a:t>
                      </a:r>
                      <a:endParaRPr lang="pt-BR" sz="1400" dirty="0" smtClean="0"/>
                    </a:p>
                    <a:p>
                      <a:endParaRPr lang="pt-B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070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Reunião com  </a:t>
                      </a:r>
                      <a:r>
                        <a:rPr lang="pt-BR" sz="1400" dirty="0" err="1" smtClean="0"/>
                        <a:t>Cachoeiro</a:t>
                      </a:r>
                      <a:r>
                        <a:rPr lang="pt-BR" sz="1400" dirty="0" smtClean="0"/>
                        <a:t> de Itapemirim, para</a:t>
                      </a:r>
                      <a:r>
                        <a:rPr lang="pt-BR" sz="1400" baseline="0" dirty="0" smtClean="0"/>
                        <a:t> fomentar uso pleno do SIMPLIFICA-ES, incluindo a integração com a DATACI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Realizada</a:t>
                      </a:r>
                    </a:p>
                    <a:p>
                      <a:r>
                        <a:rPr lang="pt-BR" sz="1400" dirty="0" smtClean="0"/>
                        <a:t>Integração com a Inscrição municipal já</a:t>
                      </a:r>
                      <a:r>
                        <a:rPr lang="pt-BR" sz="1400" baseline="0" dirty="0" smtClean="0"/>
                        <a:t> em produção. </a:t>
                      </a:r>
                    </a:p>
                    <a:p>
                      <a:r>
                        <a:rPr lang="pt-BR" sz="1400" baseline="0" dirty="0" smtClean="0"/>
                        <a:t>26/03, treinamento das equipes</a:t>
                      </a:r>
                      <a:endParaRPr lang="pt-B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070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Reunião com Cariacica para</a:t>
                      </a:r>
                      <a:r>
                        <a:rPr lang="pt-BR" sz="1400" baseline="0" dirty="0" smtClean="0"/>
                        <a:t> fomentar uso pleno do SIMPLIFICA-ES, incluindo a integração com a SMAR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/>
                        <a:t>Realizada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/>
                        <a:t>Aguardando integração</a:t>
                      </a:r>
                      <a:r>
                        <a:rPr lang="pt-BR" sz="1400" baseline="0" dirty="0" smtClean="0"/>
                        <a:t> da SMAR. Dia 19/03, treinamento das equipes</a:t>
                      </a:r>
                      <a:endParaRPr lang="pt-BR" sz="1400" dirty="0" smtClean="0"/>
                    </a:p>
                    <a:p>
                      <a:endParaRPr lang="pt-B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0701">
                <a:tc v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/>
                        <a:t>Reunião com Itapemirim para</a:t>
                      </a:r>
                      <a:r>
                        <a:rPr lang="pt-BR" sz="1400" baseline="0" dirty="0" smtClean="0"/>
                        <a:t> fomentar uso pleno do SIMPLIFICA-ES.</a:t>
                      </a:r>
                      <a:endParaRPr lang="pt-BR" sz="1400" dirty="0" smtClean="0"/>
                    </a:p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Realizada</a:t>
                      </a:r>
                    </a:p>
                    <a:p>
                      <a:r>
                        <a:rPr lang="pt-BR" sz="1400" dirty="0" smtClean="0"/>
                        <a:t>Necessário</a:t>
                      </a:r>
                      <a:r>
                        <a:rPr lang="pt-BR" sz="1400" baseline="0" dirty="0" smtClean="0"/>
                        <a:t> agenda com prefeito e Secretariado</a:t>
                      </a:r>
                      <a:endParaRPr lang="pt-B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0701">
                <a:tc v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Treinamento</a:t>
                      </a:r>
                      <a:r>
                        <a:rPr lang="pt-BR" sz="1400" baseline="0" dirty="0" smtClean="0"/>
                        <a:t> para 10 municípios – VISA Municipal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19/02</a:t>
                      </a:r>
                      <a:r>
                        <a:rPr lang="pt-BR" sz="1400" baseline="0" dirty="0" smtClean="0"/>
                        <a:t> - realizado</a:t>
                      </a:r>
                      <a:endParaRPr lang="pt-B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CustomShape 1"/>
          <p:cNvSpPr/>
          <p:nvPr/>
        </p:nvSpPr>
        <p:spPr>
          <a:xfrm>
            <a:off x="323528" y="404664"/>
            <a:ext cx="7919280" cy="4901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t-BR" sz="2800" b="1" strike="noStrike" spc="-1" dirty="0" smtClean="0">
                <a:solidFill>
                  <a:srgbClr val="000000"/>
                </a:solidFill>
                <a:latin typeface="Century Gothic"/>
                <a:ea typeface="DejaVu Sans"/>
              </a:rPr>
              <a:t>MUNICÍPIOS</a:t>
            </a:r>
            <a:endParaRPr lang="pt-BR" sz="2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28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8737316"/>
              </p:ext>
            </p:extLst>
          </p:nvPr>
        </p:nvGraphicFramePr>
        <p:xfrm>
          <a:off x="72010" y="1106341"/>
          <a:ext cx="8964486" cy="3425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68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753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0701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Equipe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Ações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Previsão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0701">
                <a:tc rowSpan="4"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Henrique,</a:t>
                      </a:r>
                    </a:p>
                    <a:p>
                      <a:pPr algn="ctr"/>
                      <a:r>
                        <a:rPr lang="pt-BR" sz="1600" dirty="0" smtClean="0"/>
                        <a:t>Equipe</a:t>
                      </a:r>
                      <a:r>
                        <a:rPr lang="pt-BR" sz="1600" baseline="0" dirty="0" smtClean="0"/>
                        <a:t> de suporte do EE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Reunião</a:t>
                      </a:r>
                      <a:r>
                        <a:rPr lang="pt-BR" sz="1600" baseline="0" dirty="0" smtClean="0"/>
                        <a:t> com Secretários municipais de Meio ambiente (JUCEES, SEBRAE)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13/03</a:t>
                      </a:r>
                      <a:endParaRPr lang="pt-B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0701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Workshop para</a:t>
                      </a:r>
                      <a:r>
                        <a:rPr lang="pt-BR" sz="1600" baseline="0" dirty="0" smtClean="0"/>
                        <a:t> Técnicos municipais de Meio Ambiente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Previsto para </a:t>
                      </a:r>
                      <a:r>
                        <a:rPr lang="pt-BR" sz="1600" baseline="0" dirty="0" smtClean="0"/>
                        <a:t>21/03</a:t>
                      </a:r>
                      <a:endParaRPr lang="pt-B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0701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Workshop</a:t>
                      </a:r>
                      <a:r>
                        <a:rPr lang="pt-BR" sz="1600" baseline="0" dirty="0" smtClean="0"/>
                        <a:t> do SIMPLIFICA-ES – “Reciclagem” para entes municipais, exceto meio ambiente.</a:t>
                      </a:r>
                      <a:endParaRPr lang="pt-BR" sz="1600" dirty="0" smtClean="0"/>
                    </a:p>
                    <a:p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22/03</a:t>
                      </a:r>
                      <a:endParaRPr lang="pt-B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0701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Reunião com</a:t>
                      </a:r>
                      <a:r>
                        <a:rPr lang="pt-BR" sz="1600" baseline="0" dirty="0" smtClean="0"/>
                        <a:t> Aracruz </a:t>
                      </a:r>
                      <a:r>
                        <a:rPr lang="pt-BR" sz="1600" dirty="0" smtClean="0"/>
                        <a:t>para</a:t>
                      </a:r>
                      <a:r>
                        <a:rPr lang="pt-BR" sz="1600" baseline="0" dirty="0" smtClean="0"/>
                        <a:t> fomentar uso pleno do SIMPLIFICA-ES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25/03</a:t>
                      </a:r>
                      <a:endParaRPr lang="pt-B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CustomShape 1"/>
          <p:cNvSpPr/>
          <p:nvPr/>
        </p:nvSpPr>
        <p:spPr>
          <a:xfrm>
            <a:off x="323528" y="404664"/>
            <a:ext cx="7919280" cy="4901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t-BR" sz="2800" b="1" strike="noStrike" spc="-1" dirty="0" smtClean="0">
                <a:solidFill>
                  <a:srgbClr val="000000"/>
                </a:solidFill>
                <a:latin typeface="Century Gothic"/>
                <a:ea typeface="DejaVu Sans"/>
              </a:rPr>
              <a:t>MUNICÍPIOS</a:t>
            </a:r>
            <a:endParaRPr lang="pt-BR" sz="2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28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8363493"/>
              </p:ext>
            </p:extLst>
          </p:nvPr>
        </p:nvGraphicFramePr>
        <p:xfrm>
          <a:off x="72010" y="1106341"/>
          <a:ext cx="8964486" cy="45549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68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59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683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0701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Equipe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Ações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Previsão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0701">
                <a:tc rowSpan="6"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Henrique,</a:t>
                      </a:r>
                    </a:p>
                    <a:p>
                      <a:pPr algn="ctr"/>
                      <a:r>
                        <a:rPr lang="pt-BR" sz="1600" dirty="0" smtClean="0"/>
                        <a:t>Equipe</a:t>
                      </a:r>
                      <a:r>
                        <a:rPr lang="pt-BR" sz="1600" baseline="0" dirty="0" smtClean="0"/>
                        <a:t> de suporte do EE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Novas capacitações para os administradores do SIMPLIFICA</a:t>
                      </a:r>
                      <a:r>
                        <a:rPr lang="pt-BR" sz="1600" baseline="0" dirty="0" smtClean="0"/>
                        <a:t> nos </a:t>
                      </a:r>
                      <a:r>
                        <a:rPr lang="pt-BR" sz="1600" dirty="0" smtClean="0"/>
                        <a:t>77 municípios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Via </a:t>
                      </a:r>
                      <a:r>
                        <a:rPr lang="pt-BR" sz="1600" dirty="0" smtClean="0">
                          <a:solidFill>
                            <a:srgbClr val="C00000"/>
                          </a:solidFill>
                        </a:rPr>
                        <a:t>ESESP</a:t>
                      </a:r>
                      <a:r>
                        <a:rPr lang="pt-BR" sz="1600" dirty="0" smtClean="0">
                          <a:solidFill>
                            <a:schemeClr val="dk1"/>
                          </a:solidFill>
                        </a:rPr>
                        <a:t>.</a:t>
                      </a:r>
                      <a:r>
                        <a:rPr lang="pt-BR" sz="1600" baseline="0" dirty="0" smtClean="0">
                          <a:solidFill>
                            <a:schemeClr val="dk1"/>
                          </a:solidFill>
                        </a:rPr>
                        <a:t> Previsão julho/19</a:t>
                      </a:r>
                      <a:endParaRPr lang="pt-B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0701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Implantar</a:t>
                      </a:r>
                      <a:r>
                        <a:rPr lang="pt-BR" sz="1600" baseline="0" dirty="0" smtClean="0"/>
                        <a:t> 21 Inscrição Municipal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Até dez/19</a:t>
                      </a:r>
                      <a:endParaRPr lang="pt-B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070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Implantar</a:t>
                      </a:r>
                      <a:r>
                        <a:rPr lang="pt-BR" sz="1600" baseline="0" dirty="0" smtClean="0"/>
                        <a:t> 77 Sec. Meio Ambiente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Até dez/19</a:t>
                      </a:r>
                      <a:endParaRPr lang="pt-B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0701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Implantar 53 Sec. VISA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Até dez/19</a:t>
                      </a:r>
                      <a:endParaRPr lang="pt-B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0701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Implantar</a:t>
                      </a:r>
                      <a:r>
                        <a:rPr lang="pt-BR" sz="1600" baseline="0" dirty="0" smtClean="0"/>
                        <a:t> o Alvará provisório em 27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Até dez/19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0701">
                <a:tc v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Implantar o Alvará</a:t>
                      </a:r>
                      <a:r>
                        <a:rPr lang="pt-BR" sz="1600" baseline="0" dirty="0" smtClean="0"/>
                        <a:t> de Localização e Funcionamento em 36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Até dez/19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CustomShape 1"/>
          <p:cNvSpPr/>
          <p:nvPr/>
        </p:nvSpPr>
        <p:spPr>
          <a:xfrm>
            <a:off x="323528" y="404664"/>
            <a:ext cx="7919280" cy="4901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t-BR" sz="2800" b="1" strike="noStrike" spc="-1" dirty="0" smtClean="0">
                <a:solidFill>
                  <a:srgbClr val="000000"/>
                </a:solidFill>
                <a:latin typeface="Century Gothic"/>
                <a:ea typeface="DejaVu Sans"/>
              </a:rPr>
              <a:t>MUNICÍPIOS</a:t>
            </a:r>
            <a:endParaRPr lang="pt-BR" sz="2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28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0" y="260648"/>
            <a:ext cx="9144000" cy="79208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2400" b="1" strike="noStrike" spc="-1" dirty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DejaVu Sans"/>
              </a:rPr>
              <a:t>DADOS ESTATÍSTICOS </a:t>
            </a:r>
            <a:endParaRPr lang="pt-BR" sz="2400" b="0" strike="noStrike" spc="-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  <a:p>
            <a:pPr algn="just">
              <a:lnSpc>
                <a:spcPct val="100000"/>
              </a:lnSpc>
            </a:pPr>
            <a:endParaRPr lang="pt-BR" sz="2400" b="0" strike="noStrike" spc="-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  <a:p>
            <a:pPr>
              <a:lnSpc>
                <a:spcPct val="100000"/>
              </a:lnSpc>
            </a:pPr>
            <a:r>
              <a:rPr lang="pt-BR" sz="2000" b="0" strike="noStrike" spc="-1" dirty="0">
                <a:solidFill>
                  <a:schemeClr val="tx2">
                    <a:lumMod val="75000"/>
                  </a:schemeClr>
                </a:solidFill>
                <a:latin typeface="Calibri"/>
                <a:ea typeface="DejaVu Sans"/>
              </a:rPr>
              <a:t>														</a:t>
            </a:r>
            <a:endParaRPr lang="pt-BR" sz="2000" b="0" strike="noStrike" spc="-1" dirty="0">
              <a:solidFill>
                <a:schemeClr val="tx2">
                  <a:lumMod val="75000"/>
                </a:schemeClr>
              </a:solidFill>
              <a:latin typeface="Arial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8721804"/>
              </p:ext>
            </p:extLst>
          </p:nvPr>
        </p:nvGraphicFramePr>
        <p:xfrm>
          <a:off x="755576" y="1268760"/>
          <a:ext cx="7776864" cy="4123232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4968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49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2019 - </a:t>
                      </a:r>
                      <a:r>
                        <a:rPr lang="pt-BR" sz="24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 até 26/02</a:t>
                      </a:r>
                      <a:endParaRPr lang="pt-BR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7451" marR="37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QTD</a:t>
                      </a:r>
                      <a:endParaRPr lang="pt-BR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7451" marR="37451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3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INSCRIÇÃO ESTADUAL</a:t>
                      </a:r>
                      <a:endParaRPr lang="pt-BR" sz="18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7451" marR="37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3724</a:t>
                      </a:r>
                      <a:endParaRPr lang="pt-BR" sz="18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7451" marR="37451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2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8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ALVARÁ </a:t>
                      </a:r>
                      <a:r>
                        <a:rPr lang="pt-BR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CORPO DE BOMBEIROS</a:t>
                      </a:r>
                      <a:endParaRPr lang="pt-BR" sz="18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7451" marR="37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2074</a:t>
                      </a:r>
                      <a:endParaRPr lang="pt-BR" sz="18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7451" marR="37451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03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ALVARÁ </a:t>
                      </a:r>
                      <a:r>
                        <a:rPr lang="pt-BR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DE LOCALIZAÇÃO E FUNCIONAMENTO</a:t>
                      </a:r>
                      <a:endParaRPr lang="pt-BR" sz="18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7451" marR="37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873</a:t>
                      </a:r>
                      <a:endParaRPr lang="pt-BR" sz="18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7451" marR="37451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03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ALVARÁ </a:t>
                      </a:r>
                      <a:r>
                        <a:rPr lang="pt-BR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PROVISÓRIO </a:t>
                      </a:r>
                      <a:endParaRPr lang="pt-BR" sz="18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7451" marR="37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cs typeface="Times New Roman"/>
                        </a:rPr>
                        <a:t>9</a:t>
                      </a:r>
                      <a:endParaRPr lang="pt-BR" sz="18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7451" marR="37451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03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ALVARÁ </a:t>
                      </a:r>
                      <a:r>
                        <a:rPr lang="pt-BR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SANITÁRIO MUNICIPAL</a:t>
                      </a:r>
                      <a:endParaRPr lang="pt-BR" sz="18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7451" marR="37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419</a:t>
                      </a:r>
                      <a:endParaRPr lang="pt-BR" sz="18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7451" marR="37451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03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INSCRIÇÃO </a:t>
                      </a:r>
                      <a:r>
                        <a:rPr lang="pt-BR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MUNICIPAL</a:t>
                      </a:r>
                      <a:endParaRPr lang="pt-BR" sz="18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7451" marR="37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853</a:t>
                      </a:r>
                      <a:endParaRPr lang="pt-BR" sz="18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7451" marR="37451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84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ATENDIMENTOS NO ESCRITÓRIO DO </a:t>
                      </a:r>
                      <a:r>
                        <a:rPr lang="pt-BR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EMPREENDEDOR</a:t>
                      </a:r>
                      <a:endParaRPr lang="pt-BR" sz="18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7451" marR="37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308</a:t>
                      </a:r>
                      <a:endParaRPr lang="pt-BR" sz="18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7451" marR="37451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03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MENSAGENS NO </a:t>
                      </a:r>
                      <a:r>
                        <a:rPr lang="pt-BR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FALE </a:t>
                      </a:r>
                      <a:r>
                        <a:rPr lang="pt-BR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CONOSCO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SIMPLIFICA-ES</a:t>
                      </a:r>
                      <a:endParaRPr lang="pt-BR" sz="18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7451" marR="37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4253</a:t>
                      </a:r>
                      <a:endParaRPr lang="pt-BR" sz="18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7451" marR="37451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07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MÉDIA DO </a:t>
                      </a:r>
                      <a:r>
                        <a:rPr lang="pt-BR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TEMPO </a:t>
                      </a:r>
                      <a:r>
                        <a:rPr lang="pt-BR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DE ABERTURA NA </a:t>
                      </a:r>
                      <a:r>
                        <a:rPr lang="pt-BR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JUCEES </a:t>
                      </a:r>
                      <a:endParaRPr lang="pt-BR" sz="18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7451" marR="37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pt-BR" sz="18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dia e meio</a:t>
                      </a:r>
                      <a:endParaRPr lang="pt-BR" sz="18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7451" marR="37451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10" name="Imagem 14"/>
          <p:cNvPicPr/>
          <p:nvPr/>
        </p:nvPicPr>
        <p:blipFill>
          <a:blip r:embed="rId2" cstate="print"/>
          <a:stretch/>
        </p:blipFill>
        <p:spPr>
          <a:xfrm>
            <a:off x="179512" y="5733256"/>
            <a:ext cx="2200088" cy="908720"/>
          </a:xfrm>
          <a:prstGeom prst="rect">
            <a:avLst/>
          </a:prstGeom>
          <a:ln>
            <a:noFill/>
          </a:ln>
        </p:spPr>
      </p:pic>
      <p:pic>
        <p:nvPicPr>
          <p:cNvPr id="7" name="Picture 5"/>
          <p:cNvPicPr/>
          <p:nvPr/>
        </p:nvPicPr>
        <p:blipFill>
          <a:blip r:embed="rId3" cstate="print"/>
          <a:srcRect b="26279"/>
          <a:stretch/>
        </p:blipFill>
        <p:spPr>
          <a:xfrm>
            <a:off x="7956376" y="5805264"/>
            <a:ext cx="899592" cy="864096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ustomShape 1"/>
          <p:cNvSpPr/>
          <p:nvPr/>
        </p:nvSpPr>
        <p:spPr>
          <a:xfrm>
            <a:off x="323528" y="404664"/>
            <a:ext cx="7919280" cy="4901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t-BR" sz="2800" b="1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JUCEES</a:t>
            </a:r>
            <a:r>
              <a:rPr lang="pt-BR" sz="28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 </a:t>
            </a:r>
            <a:endParaRPr lang="pt-BR" sz="2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2800" b="0" strike="noStrike" spc="-1" dirty="0">
              <a:latin typeface="Arial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050446"/>
              </p:ext>
            </p:extLst>
          </p:nvPr>
        </p:nvGraphicFramePr>
        <p:xfrm>
          <a:off x="395536" y="1124745"/>
          <a:ext cx="7992888" cy="39351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49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60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18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1601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Equipe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Ações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Previsão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601">
                <a:tc rowSpan="5"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Leticia, Paulo Juffo Henrique,</a:t>
                      </a:r>
                    </a:p>
                    <a:p>
                      <a:pPr algn="ctr"/>
                      <a:r>
                        <a:rPr lang="pt-BR" sz="1600" baseline="0" dirty="0" err="1" smtClean="0"/>
                        <a:t>Éber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Treinar</a:t>
                      </a:r>
                      <a:r>
                        <a:rPr lang="pt-BR" baseline="0" dirty="0" smtClean="0"/>
                        <a:t> contadores e empreendedor para reduzir as exigências em processos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Ação contínua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3245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Automatizar análise de requerimento de empresário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Dez 2019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601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Implantação</a:t>
                      </a:r>
                      <a:r>
                        <a:rPr lang="pt-BR" baseline="0" dirty="0" smtClean="0"/>
                        <a:t> do processo 100% digital, com proposta de uso da </a:t>
                      </a:r>
                      <a:r>
                        <a:rPr lang="pt-BR" b="1" baseline="0" dirty="0" smtClean="0"/>
                        <a:t>BIOMETRIA (DREI)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Aguarda</a:t>
                      </a:r>
                      <a:r>
                        <a:rPr lang="pt-BR" baseline="0" dirty="0" smtClean="0"/>
                        <a:t> DREI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1601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Reduzir</a:t>
                      </a:r>
                      <a:r>
                        <a:rPr lang="pt-BR" baseline="0" dirty="0" smtClean="0"/>
                        <a:t> o tempo de tramite do processo para 24 horas corridas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Dez 2019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1601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Obrigatoriedade</a:t>
                      </a:r>
                      <a:r>
                        <a:rPr lang="pt-BR" baseline="0" dirty="0" smtClean="0"/>
                        <a:t> do uso de certificado digital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Dez 2020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8" name="Picture 5"/>
          <p:cNvPicPr/>
          <p:nvPr/>
        </p:nvPicPr>
        <p:blipFill>
          <a:blip r:embed="rId2" cstate="print"/>
          <a:srcRect b="26279"/>
          <a:stretch/>
        </p:blipFill>
        <p:spPr>
          <a:xfrm>
            <a:off x="7956376" y="5805264"/>
            <a:ext cx="899592" cy="864096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ustomShape 1"/>
          <p:cNvSpPr/>
          <p:nvPr/>
        </p:nvSpPr>
        <p:spPr>
          <a:xfrm>
            <a:off x="323528" y="404664"/>
            <a:ext cx="7919280" cy="4901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t-BR" sz="2800" b="1" strike="noStrike" spc="-1" dirty="0" smtClean="0">
                <a:solidFill>
                  <a:srgbClr val="000000"/>
                </a:solidFill>
                <a:latin typeface="Century Gothic"/>
                <a:ea typeface="DejaVu Sans"/>
              </a:rPr>
              <a:t>SEFAZ</a:t>
            </a:r>
            <a:endParaRPr lang="pt-BR" sz="2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2800" b="0" strike="noStrike" spc="-1" dirty="0">
              <a:latin typeface="Arial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4818647"/>
              </p:ext>
            </p:extLst>
          </p:nvPr>
        </p:nvGraphicFramePr>
        <p:xfrm>
          <a:off x="755576" y="1324994"/>
          <a:ext cx="7188127" cy="26928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18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743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0701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Equipe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Ações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Previsão 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0701">
                <a:tc rowSpan="2"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Sergio</a:t>
                      </a:r>
                      <a:r>
                        <a:rPr lang="pt-BR" sz="1600" baseline="0" dirty="0" smtClean="0"/>
                        <a:t> Ricardo,</a:t>
                      </a:r>
                    </a:p>
                    <a:p>
                      <a:pPr algn="ctr"/>
                      <a:r>
                        <a:rPr lang="pt-BR" sz="1600" baseline="0" dirty="0" smtClean="0"/>
                        <a:t>Leandro</a:t>
                      </a:r>
                    </a:p>
                    <a:p>
                      <a:pPr algn="ctr"/>
                      <a:r>
                        <a:rPr lang="pt-BR" sz="1600" baseline="0" dirty="0" smtClean="0"/>
                        <a:t>Sérgio Toniato</a:t>
                      </a:r>
                    </a:p>
                    <a:p>
                      <a:pPr algn="ctr"/>
                      <a:r>
                        <a:rPr lang="pt-BR" sz="1600" baseline="0" dirty="0" smtClean="0"/>
                        <a:t>Jorge Nogueira (TI)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Processar </a:t>
                      </a:r>
                      <a:r>
                        <a:rPr lang="pt-BR" baseline="0" dirty="0" smtClean="0"/>
                        <a:t>as baixas enviadas pelo Integrador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01 semestre</a:t>
                      </a:r>
                      <a:r>
                        <a:rPr lang="pt-BR" baseline="0" dirty="0" smtClean="0"/>
                        <a:t> de 2019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0701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Integrar</a:t>
                      </a:r>
                      <a:r>
                        <a:rPr lang="pt-BR" baseline="0" dirty="0" smtClean="0"/>
                        <a:t> e gerar a Inscrição Estadual</a:t>
                      </a:r>
                      <a:r>
                        <a:rPr lang="pt-BR" dirty="0" smtClean="0"/>
                        <a:t> para os </a:t>
                      </a:r>
                      <a:r>
                        <a:rPr lang="pt-BR" dirty="0" err="1" smtClean="0"/>
                        <a:t>MEI’s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Analise SEFAZ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5602" name="AutoShape 2" descr="Resultado de imagem para SEFAZ 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5604" name="AutoShape 4" descr="Resultado de imagem para SEFAZ 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25606" name="Picture 6" descr="Resultado de imagem para SEFAZ 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6021288"/>
            <a:ext cx="1656184" cy="5233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Imagem 5"/>
          <p:cNvPicPr/>
          <p:nvPr/>
        </p:nvPicPr>
        <p:blipFill>
          <a:blip r:embed="rId2" cstate="print"/>
          <a:srcRect l="11628" t="6406" r="6977" b="22026"/>
          <a:stretch/>
        </p:blipFill>
        <p:spPr>
          <a:xfrm>
            <a:off x="179512" y="5772608"/>
            <a:ext cx="1080120" cy="968760"/>
          </a:xfrm>
          <a:prstGeom prst="rect">
            <a:avLst/>
          </a:prstGeom>
          <a:ln>
            <a:noFill/>
          </a:ln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901459"/>
              </p:ext>
            </p:extLst>
          </p:nvPr>
        </p:nvGraphicFramePr>
        <p:xfrm>
          <a:off x="1187624" y="1268760"/>
          <a:ext cx="7416824" cy="3415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60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481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26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0701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Equipe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Ações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Previsão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0701">
                <a:tc rowSpan="3"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Ten. Amorim Ten</a:t>
                      </a:r>
                      <a:r>
                        <a:rPr lang="pt-BR" sz="1600" b="1" baseline="0" dirty="0" smtClean="0"/>
                        <a:t>.  Coronel Cosme</a:t>
                      </a:r>
                      <a:endParaRPr lang="pt-BR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Integração das Constituições</a:t>
                      </a:r>
                      <a:r>
                        <a:rPr lang="pt-BR" baseline="0" dirty="0" smtClean="0"/>
                        <a:t> e </a:t>
                      </a:r>
                      <a:r>
                        <a:rPr lang="pt-BR" b="1" u="sng" baseline="0" dirty="0" smtClean="0"/>
                        <a:t>alterações</a:t>
                      </a:r>
                      <a:endParaRPr lang="pt-BR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Já em produção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0701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/>
                        <a:t>Implantar módulo para renovações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Segundo semestre 2019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0701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Apresentar</a:t>
                      </a:r>
                      <a:r>
                        <a:rPr lang="pt-BR" baseline="0" dirty="0" smtClean="0"/>
                        <a:t> proposta para alteração da legislação aumentado a área de licenciamento automático de baixo risco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 semestre 2019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CustomShape 1"/>
          <p:cNvSpPr/>
          <p:nvPr/>
        </p:nvSpPr>
        <p:spPr>
          <a:xfrm>
            <a:off x="323528" y="399448"/>
            <a:ext cx="7919280" cy="4901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t-BR" sz="2800" b="1" strike="noStrike" spc="-1" dirty="0" smtClean="0">
                <a:solidFill>
                  <a:srgbClr val="000000"/>
                </a:solidFill>
                <a:latin typeface="Century Gothic"/>
                <a:ea typeface="DejaVu Sans"/>
              </a:rPr>
              <a:t>CORPO DE BOMBEIROS</a:t>
            </a:r>
            <a:endParaRPr lang="pt-BR" sz="2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28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8405668"/>
              </p:ext>
            </p:extLst>
          </p:nvPr>
        </p:nvGraphicFramePr>
        <p:xfrm>
          <a:off x="1475656" y="1484784"/>
          <a:ext cx="6468047" cy="39042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45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7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6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0701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Equipe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Ações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Previsão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0701">
                <a:tc rowSpan="5"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Graciele</a:t>
                      </a:r>
                    </a:p>
                    <a:p>
                      <a:pPr algn="ctr"/>
                      <a:r>
                        <a:rPr lang="pt-BR" sz="1600" dirty="0" smtClean="0"/>
                        <a:t>Ingrid,</a:t>
                      </a:r>
                    </a:p>
                    <a:p>
                      <a:pPr algn="ctr"/>
                      <a:r>
                        <a:rPr lang="pt-BR" sz="1600" dirty="0" smtClean="0"/>
                        <a:t>Gustavo</a:t>
                      </a:r>
                      <a:r>
                        <a:rPr lang="pt-BR" sz="1600" baseline="0" dirty="0" smtClean="0"/>
                        <a:t> (TI)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Testes da</a:t>
                      </a:r>
                      <a:r>
                        <a:rPr lang="pt-BR" baseline="0" dirty="0" smtClean="0"/>
                        <a:t> dispensa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Fev/19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0701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Habilitação do IEMA para a dispensa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Depende da ELO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0701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Implementação</a:t>
                      </a:r>
                      <a:r>
                        <a:rPr lang="pt-BR" baseline="0" dirty="0" smtClean="0"/>
                        <a:t> do Processo Simplificado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Até Dez/19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0701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Implementação do processo ordinário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Até Dez/20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0701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Implantação</a:t>
                      </a:r>
                      <a:r>
                        <a:rPr lang="pt-BR" baseline="0" dirty="0" smtClean="0"/>
                        <a:t> módulo de renovação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Após 2021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CustomShape 1"/>
          <p:cNvSpPr/>
          <p:nvPr/>
        </p:nvSpPr>
        <p:spPr>
          <a:xfrm>
            <a:off x="323528" y="404664"/>
            <a:ext cx="7919280" cy="4901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t-BR" sz="2800" b="1" strike="noStrike" spc="-1" dirty="0" smtClean="0">
                <a:solidFill>
                  <a:srgbClr val="000000"/>
                </a:solidFill>
                <a:latin typeface="Century Gothic"/>
                <a:ea typeface="DejaVu Sans"/>
              </a:rPr>
              <a:t>IEMA</a:t>
            </a:r>
            <a:endParaRPr lang="pt-BR" sz="2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2800" b="0" strike="noStrike" spc="-1" dirty="0">
              <a:latin typeface="Arial"/>
            </a:endParaRPr>
          </a:p>
        </p:txBody>
      </p:sp>
      <p:pic>
        <p:nvPicPr>
          <p:cNvPr id="12" name="Imagem 4"/>
          <p:cNvPicPr/>
          <p:nvPr/>
        </p:nvPicPr>
        <p:blipFill>
          <a:blip r:embed="rId2" cstate="print"/>
          <a:stretch/>
        </p:blipFill>
        <p:spPr>
          <a:xfrm>
            <a:off x="179512" y="5661248"/>
            <a:ext cx="1691640" cy="1006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14"/>
          <p:cNvPicPr/>
          <p:nvPr/>
        </p:nvPicPr>
        <p:blipFill>
          <a:blip r:embed="rId2" cstate="print"/>
          <a:stretch/>
        </p:blipFill>
        <p:spPr>
          <a:xfrm>
            <a:off x="6228184" y="5661248"/>
            <a:ext cx="2848160" cy="1079976"/>
          </a:xfrm>
          <a:prstGeom prst="rect">
            <a:avLst/>
          </a:prstGeom>
          <a:ln>
            <a:noFill/>
          </a:ln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5543318"/>
              </p:ext>
            </p:extLst>
          </p:nvPr>
        </p:nvGraphicFramePr>
        <p:xfrm>
          <a:off x="72010" y="1397000"/>
          <a:ext cx="8964486" cy="3953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68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67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99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0701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Equipe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Ações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Previsão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0701">
                <a:tc rowSpan="3"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Kelly</a:t>
                      </a:r>
                      <a:r>
                        <a:rPr lang="pt-BR" sz="1600" baseline="0" dirty="0" smtClean="0"/>
                        <a:t> (Gerente)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Testes do processo de licenciamento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dirty="0" smtClean="0"/>
                        <a:t>simplificado e dos fluxos</a:t>
                      </a:r>
                      <a:r>
                        <a:rPr lang="pt-BR" baseline="0" dirty="0" smtClean="0"/>
                        <a:t> de definição de grau de risco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Março/19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0701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Habilitação da VISA no</a:t>
                      </a:r>
                      <a:r>
                        <a:rPr lang="pt-BR" baseline="0" dirty="0" smtClean="0"/>
                        <a:t> SIMPLIFICA/ES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Abril/19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0701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Implantação</a:t>
                      </a:r>
                      <a:r>
                        <a:rPr lang="pt-BR" baseline="0" dirty="0" smtClean="0"/>
                        <a:t> do módulo completo de licenciamento sanitário</a:t>
                      </a:r>
                    </a:p>
                    <a:p>
                      <a:pPr algn="ctr">
                        <a:buFontTx/>
                        <a:buChar char="-"/>
                      </a:pPr>
                      <a:r>
                        <a:rPr lang="pt-BR" dirty="0" smtClean="0"/>
                        <a:t>Vistoria</a:t>
                      </a:r>
                    </a:p>
                    <a:p>
                      <a:pPr algn="ctr">
                        <a:buFontTx/>
                        <a:buChar char="-"/>
                      </a:pPr>
                      <a:r>
                        <a:rPr lang="pt-BR" baseline="0" dirty="0" smtClean="0"/>
                        <a:t> regulação</a:t>
                      </a:r>
                    </a:p>
                    <a:p>
                      <a:pPr algn="ctr">
                        <a:buFontTx/>
                        <a:buChar char="-"/>
                      </a:pPr>
                      <a:r>
                        <a:rPr lang="pt-BR" baseline="0" dirty="0" smtClean="0"/>
                        <a:t>Renovações</a:t>
                      </a:r>
                    </a:p>
                    <a:p>
                      <a:pPr algn="ctr">
                        <a:buFontTx/>
                        <a:buChar char="-"/>
                      </a:pPr>
                      <a:r>
                        <a:rPr lang="pt-BR" baseline="0" dirty="0" err="1" smtClean="0"/>
                        <a:t>denúnicias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Licitação 2019</a:t>
                      </a:r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CustomShape 1"/>
          <p:cNvSpPr/>
          <p:nvPr/>
        </p:nvSpPr>
        <p:spPr>
          <a:xfrm>
            <a:off x="323528" y="404664"/>
            <a:ext cx="7919280" cy="4901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t-BR" sz="2800" b="1" strike="noStrike" spc="-1" dirty="0" smtClean="0">
                <a:solidFill>
                  <a:srgbClr val="000000"/>
                </a:solidFill>
                <a:latin typeface="Century Gothic"/>
                <a:ea typeface="DejaVu Sans"/>
              </a:rPr>
              <a:t>VISA</a:t>
            </a:r>
            <a:endParaRPr lang="pt-BR" sz="2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28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000573"/>
              </p:ext>
            </p:extLst>
          </p:nvPr>
        </p:nvGraphicFramePr>
        <p:xfrm>
          <a:off x="72010" y="1106341"/>
          <a:ext cx="8964486" cy="4044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68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11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965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0701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Equipe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Ações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Previsão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0701">
                <a:tc rowSpan="4"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Mapeamento dos fluxos de licenciamento</a:t>
                      </a:r>
                      <a:r>
                        <a:rPr lang="pt-BR" baseline="0" dirty="0" smtClean="0"/>
                        <a:t> do IDAF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Até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err="1" smtClean="0"/>
                        <a:t>Jun</a:t>
                      </a:r>
                      <a:r>
                        <a:rPr lang="pt-BR" baseline="0" dirty="0" smtClean="0"/>
                        <a:t>/20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0701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Mapeamento dos fluxos de licenciamento</a:t>
                      </a:r>
                      <a:r>
                        <a:rPr lang="pt-BR" baseline="0" dirty="0" smtClean="0"/>
                        <a:t> do AGERH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Até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err="1" smtClean="0"/>
                        <a:t>Jun</a:t>
                      </a:r>
                      <a:r>
                        <a:rPr lang="pt-BR" baseline="0" dirty="0" smtClean="0"/>
                        <a:t>/20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0701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Aditivo</a:t>
                      </a:r>
                      <a:r>
                        <a:rPr lang="pt-BR" baseline="0" dirty="0" smtClean="0"/>
                        <a:t> contrato VOX visando habilitação do IDAF/AGERH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Nova</a:t>
                      </a:r>
                      <a:r>
                        <a:rPr lang="pt-BR" baseline="0" dirty="0" smtClean="0"/>
                        <a:t> contratação 2019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0701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Implantação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Segundo</a:t>
                      </a:r>
                      <a:r>
                        <a:rPr lang="pt-BR" baseline="0" dirty="0" smtClean="0"/>
                        <a:t> Semestre 2021</a:t>
                      </a:r>
                      <a:endParaRPr lang="pt-BR" dirty="0" smtClean="0"/>
                    </a:p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CustomShape 1"/>
          <p:cNvSpPr/>
          <p:nvPr/>
        </p:nvSpPr>
        <p:spPr>
          <a:xfrm>
            <a:off x="323528" y="404664"/>
            <a:ext cx="7919280" cy="4901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t-BR" sz="2800" b="1" spc="-1" dirty="0" smtClean="0">
                <a:solidFill>
                  <a:srgbClr val="000000"/>
                </a:solidFill>
                <a:latin typeface="Century Gothic"/>
              </a:rPr>
              <a:t>IDAF/AGERH</a:t>
            </a:r>
            <a:endParaRPr lang="pt-BR" sz="2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2800" b="0" strike="noStrike" spc="-1" dirty="0">
              <a:latin typeface="Arial"/>
            </a:endParaRPr>
          </a:p>
        </p:txBody>
      </p:sp>
      <p:pic>
        <p:nvPicPr>
          <p:cNvPr id="10" name="Imagem 13"/>
          <p:cNvPicPr/>
          <p:nvPr/>
        </p:nvPicPr>
        <p:blipFill>
          <a:blip r:embed="rId2" cstate="print"/>
          <a:stretch/>
        </p:blipFill>
        <p:spPr>
          <a:xfrm>
            <a:off x="251520" y="5949280"/>
            <a:ext cx="2590920" cy="502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0" y="2493048"/>
            <a:ext cx="9142560" cy="136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</a:rPr>
              <a:t>PANORAMA MUNICÍPIOS</a:t>
            </a:r>
            <a:endParaRPr lang="pt-BR" sz="4800" strike="noStrik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2308</TotalTime>
  <Words>664</Words>
  <Application>Microsoft Office PowerPoint</Application>
  <PresentationFormat>Apresentação na tela (4:3)</PresentationFormat>
  <Paragraphs>179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Century Gothic</vt:lpstr>
      <vt:lpstr>DejaVu Sans</vt:lpstr>
      <vt:lpstr>Symbol</vt:lpstr>
      <vt:lpstr>Times New Roman</vt:lpstr>
      <vt:lpstr>Wingdings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amandam</dc:creator>
  <dc:description/>
  <cp:lastModifiedBy>Milan Salviato</cp:lastModifiedBy>
  <cp:revision>249</cp:revision>
  <cp:lastPrinted>2019-03-19T16:38:45Z</cp:lastPrinted>
  <dcterms:created xsi:type="dcterms:W3CDTF">2018-08-06T15:27:16Z</dcterms:created>
  <dcterms:modified xsi:type="dcterms:W3CDTF">2019-03-19T20:10:58Z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8</vt:i4>
  </property>
</Properties>
</file>